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0FEB1-DDF1-4DBF-B424-FBB464433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C4BE1F-FFC3-40B5-B5D7-628FF522B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B56072-70DC-4565-BE7A-ECFD2B6E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A55CD-9903-4C84-A6FF-18BF8A3F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44486-4E2C-4026-B785-A86E5087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860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C217B-B73F-4907-8905-90DCEAE6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CA155E-1927-42B0-B686-3C28CAFCA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029A8-5966-4717-84DA-66920592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360D4-E41D-49A4-B879-2C894FA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ED69C-4EEC-457C-B182-C424213B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3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E9035A-6243-44C4-8A24-4B21BFFEA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5B6DED-88E1-4112-95A0-B435EF8D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9C869-496A-4910-A76A-CCD08EBD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22741-41F6-4E98-ACCD-2E884596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C8B30-B977-484E-BB45-DE2EDA7E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2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9EDF4-3242-4CF1-A68A-2A68E2CF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06EE6-19E0-4D5D-88F6-FCC901C5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4FFDA-86A1-4C45-B622-DCD081F3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93360-E396-4643-9A59-F6090DCC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36DBE-8F84-448B-B048-FCF18793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1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7595D-4F3E-4F74-94A8-CFEFF70A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4A92-58D3-4E3B-8AA9-D11BA9580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5CC975-950E-4B39-9423-FE16FBFB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57028-A646-44FC-9C85-BDBAF835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5930A7-F98C-482F-8317-7136D4BC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4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0D96F-FEED-40BE-8176-7C05BE50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EC253-47F2-4FF6-8EAF-B5C33B9E9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640793-7C78-46D6-A132-AF1B7CE6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0B5AFD-5565-4488-9208-FC3BC81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B2ACF8-5A2E-460A-B4A6-DD862072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ED4AD2-CBF0-4A5D-8D0A-19C1F067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2E11E-6FB6-481D-A1CD-6F12D3C2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252D3-B60A-4B68-81A7-FCE145E6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CFC9BF-DC69-47D3-A70E-0C3C6E42B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54936D-832C-4DCA-875F-D3D70D27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B8785D-9680-4D52-B413-06BF2F159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336BD1-BDB7-483C-873A-6E646C21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7AC0E5-9E20-43C3-A1B7-27404077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B6E379-7B16-41CB-821D-A1DABEC6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05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FDEAE-120B-4AAF-9B21-00F0FE8B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149051-553E-4E08-B0D7-22B10115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A446E0-07B7-4457-8067-F3629ADDE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BAFDB-37E4-4BEC-B503-2F782A13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6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248A0C-CA10-4C2E-BB30-1D17FD9D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24506-E6EF-42E4-931E-CE4D79F1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4B08C-B84C-4D91-A704-A98CECDD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4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8595B-A962-4F9E-BA73-287E3CD0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5E68A-5E03-4481-9AC4-F759DB60A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5CE683-B18A-4A92-9B57-87274148C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F08628-F15B-4DC7-ADB4-092D6704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27E56F-3B71-4C02-9EBF-C358EBB6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A229F-1AAD-4529-8EC8-2ADD961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9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5A343-C51F-49F2-B54B-7254316D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B4F01D-5C14-43D5-9DBC-95518C1F0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FBF15C-BCBF-4C28-9AC8-D34219222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5A6C7F-B945-41DD-91DF-E912559D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4C07D2-360C-46FC-AAB1-6C15B39F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1E5F06-B227-463E-8DC8-66E54476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FC6250-812E-4F83-9BE2-F53F347A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88A5A2-0BA5-4658-B0BB-36F76270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EFE5D-1F16-4DA5-ADF9-E9969F56F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5F44-CC38-40C6-8752-DB4B731734D0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D6B65-FBF2-41AB-9187-ECBEFFCCF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52429-E5F9-4247-B81F-1548D03AB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AF65E-F5E0-4A6A-9EAC-DD866DCD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89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013C0-6C3E-4E70-9D53-363DDBE89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174799"/>
            <a:ext cx="8929620" cy="1159612"/>
          </a:xfrm>
        </p:spPr>
        <p:txBody>
          <a:bodyPr/>
          <a:lstStyle/>
          <a:p>
            <a:r>
              <a:rPr lang="zh-CN" altLang="en-US" dirty="0"/>
              <a:t>安全帽佩戴检测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88E9-DFED-4463-82D5-7C3E5C6BA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83588-D956-4068-BE09-C71A9156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11" y="2397784"/>
            <a:ext cx="5087899" cy="3292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3ACFF3-DF88-44B4-8A51-D62FF68A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0" y="2316163"/>
            <a:ext cx="6656308" cy="34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8A6550-B87A-48A4-8B03-A78809346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4" y="736220"/>
            <a:ext cx="60044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B183C-D3A3-4F29-818D-6364C886F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"/>
          <a:stretch/>
        </p:blipFill>
        <p:spPr>
          <a:xfrm>
            <a:off x="5603575" y="249380"/>
            <a:ext cx="6004486" cy="54678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EB6E4E-F28C-4E36-AAA7-BBEFE65860C5}"/>
              </a:ext>
            </a:extLst>
          </p:cNvPr>
          <p:cNvSpPr txBox="1"/>
          <p:nvPr/>
        </p:nvSpPr>
        <p:spPr>
          <a:xfrm>
            <a:off x="555640" y="323759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思路概览</a:t>
            </a:r>
          </a:p>
        </p:txBody>
      </p:sp>
    </p:spTree>
    <p:extLst>
      <p:ext uri="{BB962C8B-B14F-4D97-AF65-F5344CB8AC3E}">
        <p14:creationId xmlns:p14="http://schemas.microsoft.com/office/powerpoint/2010/main" val="7210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265B97-1778-47B0-B2B2-07FAF45E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4" y="836860"/>
            <a:ext cx="10962591" cy="5184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F03496-FE41-4691-9968-548B366D62D1}"/>
              </a:ext>
            </a:extLst>
          </p:cNvPr>
          <p:cNvSpPr txBox="1"/>
          <p:nvPr/>
        </p:nvSpPr>
        <p:spPr>
          <a:xfrm>
            <a:off x="555640" y="323759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工程原理</a:t>
            </a:r>
          </a:p>
        </p:txBody>
      </p:sp>
    </p:spTree>
    <p:extLst>
      <p:ext uri="{BB962C8B-B14F-4D97-AF65-F5344CB8AC3E}">
        <p14:creationId xmlns:p14="http://schemas.microsoft.com/office/powerpoint/2010/main" val="287623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6DE22F-1F05-42BB-AF60-C4F4810A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5" y="654670"/>
            <a:ext cx="4924197" cy="2520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1BADE9-0F51-4F51-BBCB-46F7C3218135}"/>
              </a:ext>
            </a:extLst>
          </p:cNvPr>
          <p:cNvSpPr txBox="1"/>
          <p:nvPr/>
        </p:nvSpPr>
        <p:spPr>
          <a:xfrm>
            <a:off x="630016" y="240929"/>
            <a:ext cx="561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基于近似指数的一个摆盘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6A23EB-94AC-49AE-95BA-20710E3D8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31"/>
          <a:stretch/>
        </p:blipFill>
        <p:spPr>
          <a:xfrm>
            <a:off x="6806230" y="652279"/>
            <a:ext cx="3302395" cy="2727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252821-F663-4B5B-B8C7-77BA77BA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5" y="3954542"/>
            <a:ext cx="5275574" cy="2704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C96735-3AB4-47AF-B06D-4E475274E181}"/>
              </a:ext>
            </a:extLst>
          </p:cNvPr>
          <p:cNvSpPr txBox="1"/>
          <p:nvPr/>
        </p:nvSpPr>
        <p:spPr>
          <a:xfrm>
            <a:off x="551263" y="3515320"/>
            <a:ext cx="561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时刻的优化和</a:t>
            </a:r>
            <a:r>
              <a:rPr lang="en-US" altLang="zh-CN" dirty="0"/>
              <a:t>t-1</a:t>
            </a:r>
            <a:r>
              <a:rPr lang="zh-CN" altLang="en-US" dirty="0"/>
              <a:t>时刻相关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7F20FB-B4A9-4188-957E-E2ACF67C33AF}"/>
              </a:ext>
            </a:extLst>
          </p:cNvPr>
          <p:cNvSpPr txBox="1"/>
          <p:nvPr/>
        </p:nvSpPr>
        <p:spPr>
          <a:xfrm>
            <a:off x="6907582" y="240929"/>
            <a:ext cx="561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基于存货风险的优化器定义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E18E6-B1A1-481F-A32B-E905371A4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294" y="4019917"/>
            <a:ext cx="5649279" cy="2704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05B9B1-187C-4803-95FA-41C8C5900643}"/>
              </a:ext>
            </a:extLst>
          </p:cNvPr>
          <p:cNvSpPr txBox="1"/>
          <p:nvPr/>
        </p:nvSpPr>
        <p:spPr>
          <a:xfrm>
            <a:off x="6421215" y="3515320"/>
            <a:ext cx="561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基于布朗运动的波动改进（等价鞅测度下建模）</a:t>
            </a:r>
          </a:p>
        </p:txBody>
      </p:sp>
    </p:spTree>
    <p:extLst>
      <p:ext uri="{BB962C8B-B14F-4D97-AF65-F5344CB8AC3E}">
        <p14:creationId xmlns:p14="http://schemas.microsoft.com/office/powerpoint/2010/main" val="66332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8EC50C-0CAC-430D-9E74-BA926365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3" y="280008"/>
            <a:ext cx="3442651" cy="3559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52FD7C-018F-4B50-AAB7-4DF48C51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72" y="328134"/>
            <a:ext cx="2947372" cy="2541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CE2BBE-4B72-4E01-926C-6F42DE41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247" y="171389"/>
            <a:ext cx="2947373" cy="3184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43153C-B26C-4644-9FA8-2E4A095D9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302" y="171389"/>
            <a:ext cx="1817570" cy="23013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B5599D-E8D0-4A94-8853-45DA19A3E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457" y="3070240"/>
            <a:ext cx="2606799" cy="2970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65E4C1-A1AA-43AF-9E73-73FAF5275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39" y="3915677"/>
            <a:ext cx="2940079" cy="2587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0CA8AF-6217-49E7-91C6-468B14745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567" y="3166493"/>
            <a:ext cx="2349711" cy="247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064E26-834A-4E73-B4CF-BE6E9DF27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9435" y="3642907"/>
            <a:ext cx="3094640" cy="18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A713F7-50CB-4DC6-9A57-EBB074DB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7" y="126878"/>
            <a:ext cx="3291639" cy="20081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AD68E1-283C-4EF9-871F-1525DD3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81" y="175005"/>
            <a:ext cx="3847748" cy="40907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800DF9-5B8A-4F07-AA10-68E031880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738" y="175004"/>
            <a:ext cx="2576486" cy="25944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D62FFC-F45A-4B9C-BF1B-876EF0B2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581" y="4327780"/>
            <a:ext cx="3828521" cy="23552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4DD349-A064-48CA-BFDE-21AEEAA8C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0" y="2201220"/>
            <a:ext cx="3508739" cy="41290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A4E880-70D9-4D97-929B-3C988746A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4633" y="175004"/>
            <a:ext cx="1871665" cy="23931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446A1D-343A-422C-8597-550A4C53A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011" y="3046551"/>
            <a:ext cx="2610609" cy="36841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EA9981-CACF-4135-8486-5D227116DB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875"/>
          <a:stretch/>
        </p:blipFill>
        <p:spPr>
          <a:xfrm>
            <a:off x="7661738" y="2882635"/>
            <a:ext cx="1820864" cy="39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CB74D-64DA-4ACE-AAE6-EB045357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SfM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3EF1AB-5304-4200-AD80-2857DFFA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2" y="2610689"/>
            <a:ext cx="4647992" cy="2781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6AAE7F-F7C3-4BEA-9E7C-85696AE8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57" y="2251621"/>
            <a:ext cx="7577707" cy="37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FA199-763A-4900-A7C4-D3EF1FF9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DBDEC-5922-4B6B-AFE2-4487E283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img1">
            <a:extLst>
              <a:ext uri="{FF2B5EF4-FFF2-40B4-BE49-F238E27FC236}">
                <a16:creationId xmlns:a16="http://schemas.microsoft.com/office/drawing/2014/main" id="{F172A3A5-61DB-4FD0-8396-0DED04C133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4B28F-9A3B-4234-8B1C-7F5C9521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40" y="2266312"/>
            <a:ext cx="4852957" cy="36907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42085D-DC4C-46FA-97C6-98F87B2A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538" y="2266312"/>
            <a:ext cx="4826367" cy="36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2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7F65D-0BE2-4D1C-89FD-B37A4A02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遗传算法量价因子挖掘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D11939-873A-46A2-894A-20FF31D5B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6" y="2169195"/>
            <a:ext cx="10515600" cy="3996704"/>
          </a:xfrm>
        </p:spPr>
      </p:pic>
    </p:spTree>
    <p:extLst>
      <p:ext uri="{BB962C8B-B14F-4D97-AF65-F5344CB8AC3E}">
        <p14:creationId xmlns:p14="http://schemas.microsoft.com/office/powerpoint/2010/main" val="76319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AF47B-4DCC-4C4C-9868-17E2A9E4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DE12C4-FC59-496F-AD44-967AB352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7" y="1943753"/>
            <a:ext cx="10196079" cy="4351338"/>
          </a:xfrm>
        </p:spPr>
      </p:pic>
    </p:spTree>
    <p:extLst>
      <p:ext uri="{BB962C8B-B14F-4D97-AF65-F5344CB8AC3E}">
        <p14:creationId xmlns:p14="http://schemas.microsoft.com/office/powerpoint/2010/main" val="24655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9543-8D89-4674-8DFF-8490162C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461EC6-1248-403F-839D-AD037FB68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444" y="-142955"/>
            <a:ext cx="6464008" cy="317700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29232-D348-4C55-8BC7-D6D6ED24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6" y="2933690"/>
            <a:ext cx="7258258" cy="3832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F1E75D-F581-4FAF-B425-8D8303056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0" y="3373889"/>
            <a:ext cx="5849319" cy="32327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2F63D2-40A3-4B5A-B9BD-E52454AD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29" y="403975"/>
            <a:ext cx="2655891" cy="28758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4647F7-AC04-4337-9979-FA80110C1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855" y="489464"/>
            <a:ext cx="2505265" cy="27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7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D56BD-3AAB-4E63-B450-570C9092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</a:t>
            </a:r>
            <a:r>
              <a:rPr lang="en-US" altLang="zh-CN" dirty="0"/>
              <a:t>GP</a:t>
            </a:r>
            <a:r>
              <a:rPr lang="zh-CN" altLang="en-US" dirty="0"/>
              <a:t>挖掘因子的个人总结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09D42-8D0F-4998-9384-4A0831C86730}"/>
              </a:ext>
            </a:extLst>
          </p:cNvPr>
          <p:cNvSpPr txBox="1"/>
          <p:nvPr/>
        </p:nvSpPr>
        <p:spPr>
          <a:xfrm>
            <a:off x="655320" y="1840230"/>
            <a:ext cx="439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理论上在不限算力和迭代次数的情况下，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可以求解出解空间内的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全局最优解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，而常见的最优化算法，诸如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lm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方法，梯度下降法（这两者通常用于机器学习模型的参数寻优），往往会容易陷入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局部最优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属于元启发式策略（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metaheuristic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），形式上有一定的随机搜索性质（比如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bfs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dfs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）。元启发式策略通常灵感源于自然界一些随机现象，比如典型的模拟退火，蚁群优化，其核心是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解的组合与迭代生成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。而启发式策略会受到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收敛速度慢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的局限，因此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通常用来解决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NP-C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问题（多项式时间可行问题）。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通用性不如其他算法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，常依赖于特定问题需要进行形式的改变。所以编程实现难度较大。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的经验参数较多，如交叉率和变异率，种群规模与子代代数等等。这些经验参数的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SOTA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不具有一般性，更依赖于算法工程师对不同问题下的调优经验。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初始种群规模会较大地影响遗传算法的计算效率。同时在因子挖掘过程的子群迭代中，为了优化计算效率，通常要确定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退出机制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，如设定迭代次数上限，避免同样的因子在迭代中被重复挖掘出来。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相关的研报和论文通常围绕着</a:t>
            </a:r>
            <a:r>
              <a:rPr lang="zh-CN" altLang="en-US" sz="1100" b="1" i="0" dirty="0">
                <a:solidFill>
                  <a:srgbClr val="121212"/>
                </a:solidFill>
                <a:effectLst/>
                <a:latin typeface="-apple-system"/>
              </a:rPr>
              <a:t>量价信息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的挖掘和量价因子的构建展开。主要思路是构建好公式树（因子表达式的语法树（下图给出一个因子语法树的范例，相当于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"X0^2-3X1+0.5"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，这里的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是量价因子），因此也有用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rust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这种可以编写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parser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语言来构建遗传算法的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AST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（抽象语法树），自底向上加速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的进化计算过程）然后将随机的因子（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random_state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随机数种子生成）作为遗传算法中的初代种群，利用评价函数对种群适应度进行打分（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fitting score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），逐代过滤出优秀的因子。因此许多机构将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应用在传统的多因子模型策略中来挖掘潜在的量价信息，再人为去筛选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筛选出来的优秀因子，减少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wq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模式中消耗的人工资源。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D603C-9C6B-4AAF-8FDA-835A67104D86}"/>
              </a:ext>
            </a:extLst>
          </p:cNvPr>
          <p:cNvSpPr txBox="1"/>
          <p:nvPr/>
        </p:nvSpPr>
        <p:spPr>
          <a:xfrm>
            <a:off x="5299710" y="3131819"/>
            <a:ext cx="65151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长短区间：短区间用于挖掘因子和打分（过滤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score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低的因子），长区间则仅仅用于打分验证，而不进行因子挖掘。这里主要是体现两个作用：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，减少不必要的重复挖掘。短周期通常选择近期数据，因为长周期上挖掘的因子可能失效（如十年前数据中挖掘出来的因子很可能不适用于现在的市场）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，获取因子在长周期回测上的信任。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在验证上传统的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K-fold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不适用（可能存在未来函数问题），所以为了规避这一点，在交叉验证上应该采用“时序交叉验证”，即考虑时间在内的一个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K-fold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变式。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deap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框架可以减少算法构建工程难度，不过通常需要进行一些改进，同时该框架牺牲了一定的计算效率。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参考国泰证券的研报，在实际应用中，数据处理会消耗较多的计算时间，主要体现在因子的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行业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中性化上，而且每一次增加新的因子则需要重复一次“去极值、标准化、中性化”，而这一部分在因子挖掘中很难以避免。所以在工程实现上应当着重提升效率。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适应度的选取建议：因子互信息和多头超额收益（选股）、收益率、夏普比（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CTA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信号）、</a:t>
            </a:r>
            <a:r>
              <a:rPr lang="en-US" altLang="zh-CN" sz="1100" b="0" i="0" dirty="0" err="1">
                <a:solidFill>
                  <a:srgbClr val="121212"/>
                </a:solidFill>
                <a:effectLst/>
                <a:latin typeface="-apple-system"/>
              </a:rPr>
              <a:t>RankIC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等等。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关于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Gap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：通常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模型会加入基于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gap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（代沟）的改进，或者类似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gap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的思想。在因子挖掘中其体现在一个可以每一代保留前</a:t>
            </a:r>
            <a:r>
              <a:rPr lang="en-US" altLang="zh-CN" sz="1100" b="0" i="0" dirty="0">
                <a:solidFill>
                  <a:srgbClr val="121212"/>
                </a:solidFill>
                <a:effectLst/>
                <a:latin typeface="-apple-system"/>
              </a:rPr>
              <a:t>n%</a:t>
            </a: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的当代种群来作为父母进行下一代的遗传。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solidFill>
                  <a:srgbClr val="121212"/>
                </a:solidFill>
                <a:effectLst/>
                <a:latin typeface="-apple-system"/>
              </a:rPr>
              <a:t>在实现中如使用多进程并行加速，需要注意在进程池前加入数据处理代码段，避免在进程池中进行重复的数据处理。（如加入一个新的因子列需要进行中性化等操作，不合理的代码结构可能导致在多个进程中重复处理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378E74-7031-415B-BFC9-4165B8DC11CA}"/>
              </a:ext>
            </a:extLst>
          </p:cNvPr>
          <p:cNvSpPr txBox="1"/>
          <p:nvPr/>
        </p:nvSpPr>
        <p:spPr>
          <a:xfrm>
            <a:off x="5257800" y="165449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在因子分析的过程中，通常可以看出，初代公式是随机生成的，平均长度较长，平均适应度很低。子代公式平均长度减小，平均适应度明显提升。随着代数增加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模型产出因子通常具有更小的长度和更高的适应度，最终达到收敛。而每一代因子中质量较好的会被保存下来。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20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691505-09A5-485B-9553-DBD245E3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6" y="1021080"/>
            <a:ext cx="4030698" cy="3890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CCB4FC-6439-4486-AFD1-1284395B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476608"/>
            <a:ext cx="7136130" cy="1803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292AEE-7E14-4262-8382-B2336A40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93" y="2575561"/>
            <a:ext cx="4232439" cy="330326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ACDFB5E-531E-4E49-BA70-44869C69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"/>
            <a:ext cx="9780270" cy="845820"/>
          </a:xfrm>
        </p:spPr>
        <p:txBody>
          <a:bodyPr/>
          <a:lstStyle/>
          <a:p>
            <a:r>
              <a:rPr lang="zh-CN" altLang="en-US" dirty="0"/>
              <a:t>持仓穿透算法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C0A084-ECA1-4F11-8FF8-43DB1BCE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64" y="5086349"/>
            <a:ext cx="4554581" cy="13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C7E2CB-AB2D-4704-9BDC-1BF99E57169D}"/>
              </a:ext>
            </a:extLst>
          </p:cNvPr>
          <p:cNvSpPr txBox="1"/>
          <p:nvPr/>
        </p:nvSpPr>
        <p:spPr>
          <a:xfrm>
            <a:off x="1190033" y="2721114"/>
            <a:ext cx="992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		  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加密资产高频做市策略</a:t>
            </a:r>
          </a:p>
        </p:txBody>
      </p:sp>
    </p:spTree>
    <p:extLst>
      <p:ext uri="{BB962C8B-B14F-4D97-AF65-F5344CB8AC3E}">
        <p14:creationId xmlns:p14="http://schemas.microsoft.com/office/powerpoint/2010/main" val="234174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933</Words>
  <Application>Microsoft Office PowerPoint</Application>
  <PresentationFormat>宽屏</PresentationFormat>
  <Paragraphs>27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-apple-system</vt:lpstr>
      <vt:lpstr>等线</vt:lpstr>
      <vt:lpstr>等线 Light</vt:lpstr>
      <vt:lpstr>黑体</vt:lpstr>
      <vt:lpstr>Arial</vt:lpstr>
      <vt:lpstr>Office 主题​​</vt:lpstr>
      <vt:lpstr>安全帽佩戴检测</vt:lpstr>
      <vt:lpstr>SfM</vt:lpstr>
      <vt:lpstr>SLAM</vt:lpstr>
      <vt:lpstr>遗传算法量价因子挖掘</vt:lpstr>
      <vt:lpstr>PowerPoint 演示文稿</vt:lpstr>
      <vt:lpstr>PowerPoint 演示文稿</vt:lpstr>
      <vt:lpstr>一些GP挖掘因子的个人总结</vt:lpstr>
      <vt:lpstr>持仓穿透算法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安全帽佩戴检测</dc:title>
  <dc:creator>李 智豪</dc:creator>
  <cp:lastModifiedBy>李 智豪</cp:lastModifiedBy>
  <cp:revision>8</cp:revision>
  <dcterms:created xsi:type="dcterms:W3CDTF">2022-03-31T11:56:48Z</dcterms:created>
  <dcterms:modified xsi:type="dcterms:W3CDTF">2022-04-01T16:11:06Z</dcterms:modified>
</cp:coreProperties>
</file>